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sldIdLst>
    <p:sldId id="256" r:id="rId2"/>
    <p:sldId id="257" r:id="rId3"/>
    <p:sldId id="258" r:id="rId4"/>
    <p:sldId id="260" r:id="rId5"/>
    <p:sldId id="275" r:id="rId6"/>
    <p:sldId id="276" r:id="rId7"/>
    <p:sldId id="277" r:id="rId8"/>
    <p:sldId id="261" r:id="rId9"/>
    <p:sldId id="259" r:id="rId10"/>
    <p:sldId id="273" r:id="rId11"/>
    <p:sldId id="262" r:id="rId12"/>
    <p:sldId id="264" r:id="rId13"/>
    <p:sldId id="267" r:id="rId14"/>
    <p:sldId id="263" r:id="rId15"/>
    <p:sldId id="265" r:id="rId16"/>
    <p:sldId id="266" r:id="rId17"/>
    <p:sldId id="268" r:id="rId18"/>
    <p:sldId id="274" r:id="rId19"/>
    <p:sldId id="269" r:id="rId20"/>
    <p:sldId id="270" r:id="rId21"/>
    <p:sldId id="271" r:id="rId22"/>
    <p:sldId id="272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3ED753-9040-4759-90D3-3D9BC3C3F259}" v="319" dt="2024-02-26T17:46:55.962"/>
    <p1510:client id="{2AF49AE7-11F5-4190-A93A-3FFE79A2F639}" v="1" dt="2024-02-25T13:23:25.083"/>
    <p1510:client id="{2D6D39A9-4E2A-4DDE-8DFB-32ACC17D8B37}" v="334" dt="2024-02-26T14:16:28.632"/>
    <p1510:client id="{6064E71C-07D5-48F2-B740-CEA531AF6861}" v="623" dt="2024-02-25T20:37:21.0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 varScale="1">
        <p:scale>
          <a:sx n="85" d="100"/>
          <a:sy n="85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2-25T20:24:24.759"/>
    </inkml:context>
    <inkml:brush xml:id="br0">
      <inkml:brushProperty name="width" value="0.1" units="cm"/>
      <inkml:brushProperty name="height" value="0.1" units="cm"/>
    </inkml:brush>
  </inkml:definitions>
  <inkml:trace contextRef="#ctx0" brushRef="#br0">31884 15953 16383 0 0,'0'0'0'0'0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EA0C0817-A112-4847-8014-A94B7D2A4EA3}" type="datetime1">
              <a:rPr lang="en-US" smtClean="0"/>
              <a:t>2/27/2024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4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40B7-36AB-4376-BE14-EF7004D79BB9}" type="datetime1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32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CAB8-DCAE-46A5-AADA-B3FAD11A54E0}" type="datetime1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070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509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9C646AA-F36E-4540-911D-FFFC0A0EF24A}" type="datetime1">
              <a:rPr lang="en-US" smtClean="0"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583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2/27/2024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65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2/27/2024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291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2/27/2024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673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2/27/2024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57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E8D12A6-918A-48BD-8CB9-CA713993B0EA}" type="datetime1">
              <a:rPr lang="en-US" smtClean="0"/>
              <a:t>2/27/2024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409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778CE86-875F-4587-BCF6-FA054AFC0D53}" type="datetime1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8352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622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45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6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1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2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2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2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2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2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12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Абстрактный фон из дыма">
            <a:extLst>
              <a:ext uri="{FF2B5EF4-FFF2-40B4-BE49-F238E27FC236}">
                <a16:creationId xmlns:a16="http://schemas.microsoft.com/office/drawing/2014/main" id="{473A4DCB-A47C-6EA7-8F26-AE5F442543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438" b="8975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BF9FFE17-DE95-4821-ACC1-B90C954492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3CF76AF-FF72-4430-A772-0584032902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1917" y="2473133"/>
            <a:ext cx="9246980" cy="2590800"/>
          </a:xfrm>
        </p:spPr>
        <p:txBody>
          <a:bodyPr>
            <a:noAutofit/>
          </a:bodyPr>
          <a:lstStyle/>
          <a:p>
            <a:r>
              <a:rPr lang="ru-RU" sz="5400">
                <a:latin typeface="Times New Roman"/>
                <a:ea typeface="+mj-lt"/>
                <a:cs typeface="+mj-lt"/>
              </a:rPr>
              <a:t>организация работы педагога-психолога по профилактике правонарушений среди обучающихся</a:t>
            </a:r>
            <a:endParaRPr lang="ru-RU" sz="5400">
              <a:latin typeface="Times New Roman"/>
              <a:cs typeface="Times New Roman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B1C8180-2FDD-4202-8C45-4057CB1AB2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6E86CC6-13EA-4A88-86AD-CF27BF52C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1267730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F80B441-4F7D-4B40-8A13-FED03A1F3A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941820" y="1267730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0C7FD1A-44B1-4E4C-B0C9-A8103DCCDC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1913025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CF665E75-54AD-6B3A-DD34-E4B50C1320F6}"/>
              </a:ext>
            </a:extLst>
          </p:cNvPr>
          <p:cNvSpPr txBox="1"/>
          <p:nvPr/>
        </p:nvSpPr>
        <p:spPr>
          <a:xfrm>
            <a:off x="176089" y="6090259"/>
            <a:ext cx="659578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dirty="0"/>
              <a:t>Педагог-психолог Бойко Ирина Витальевна </a:t>
            </a:r>
          </a:p>
          <a:p>
            <a:r>
              <a:rPr lang="ru-RU" dirty="0"/>
              <a:t>Славянский район, г. Славянск-на-Кубани, МБОУ СОШ №3</a:t>
            </a: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5A956BC-6911-F687-6E6A-2CE88D7845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084" y="384564"/>
            <a:ext cx="11077831" cy="568254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z="2600" dirty="0"/>
              <a:t>1. </a:t>
            </a:r>
            <a:r>
              <a:rPr lang="ru-RU" sz="2600" b="1" dirty="0"/>
              <a:t>Индивидуальная работа</a:t>
            </a:r>
            <a:r>
              <a:rPr lang="ru-RU" sz="2600" dirty="0"/>
              <a:t> с учащимися по профилактике правонарушений: </a:t>
            </a:r>
          </a:p>
          <a:p>
            <a:pPr marL="0" indent="0">
              <a:buClr>
                <a:srgbClr val="262626"/>
              </a:buClr>
              <a:buNone/>
            </a:pPr>
            <a:r>
              <a:rPr lang="ru-RU" sz="2600" dirty="0"/>
              <a:t>- диагностика эмоционально-личностной сферы, семейных взаимоотношений, межличностных отношений;</a:t>
            </a:r>
          </a:p>
          <a:p>
            <a:pPr marL="0" indent="0">
              <a:buNone/>
            </a:pPr>
            <a:r>
              <a:rPr lang="ru-RU" sz="2600" dirty="0"/>
              <a:t> - коррекция отклонений через индивидуальные беседы - формирование и развитие адекватных форм поведения, взаимоотношений и т.д.</a:t>
            </a:r>
          </a:p>
          <a:p>
            <a:pPr>
              <a:buClr>
                <a:srgbClr val="262626"/>
              </a:buClr>
            </a:pPr>
            <a:r>
              <a:rPr lang="ru-RU" sz="2600" dirty="0"/>
              <a:t> 2. </a:t>
            </a:r>
            <a:r>
              <a:rPr lang="ru-RU" sz="2600" b="1" dirty="0"/>
              <a:t>Групповая работа</a:t>
            </a:r>
            <a:r>
              <a:rPr lang="ru-RU" sz="2600" dirty="0"/>
              <a:t> с учащимися по профилактике правонарушений: </a:t>
            </a:r>
          </a:p>
          <a:p>
            <a:pPr marL="0" indent="0">
              <a:buClr>
                <a:srgbClr val="262626"/>
              </a:buClr>
              <a:buNone/>
            </a:pPr>
            <a:r>
              <a:rPr lang="ru-RU" sz="2600" dirty="0"/>
              <a:t>- профилактические беседы в рамках классных часов; </a:t>
            </a:r>
          </a:p>
          <a:p>
            <a:pPr marL="0" indent="0">
              <a:buClr>
                <a:srgbClr val="262626"/>
              </a:buClr>
              <a:buNone/>
            </a:pPr>
            <a:r>
              <a:rPr lang="ru-RU" sz="2600" dirty="0"/>
              <a:t>- вовлечение учащихся в проектную деятельность по данной проблеме. </a:t>
            </a:r>
          </a:p>
        </p:txBody>
      </p:sp>
    </p:spTree>
    <p:extLst>
      <p:ext uri="{BB962C8B-B14F-4D97-AF65-F5344CB8AC3E}">
        <p14:creationId xmlns:p14="http://schemas.microsoft.com/office/powerpoint/2010/main" val="3129891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B58A187-A4B1-42EB-A4C7-8635BA507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7F14E7F-3054-458C-ACF9-A8DA1757C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3747C1C-97FC-4D70-A6C8-A01FBCF5A9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5CDC370-AE44-4300-98BA-FE204E881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7B15501-CB9A-4642-80EE-2876EF039E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AFF9525-325F-47B3-A63C-93C12253AD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71C0CD-5EFD-45A1-AAFD-61C3D4A651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A03302C-20A2-4C4F-9760-E85AE1041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337" y="643464"/>
            <a:ext cx="10912338" cy="5571072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D00F093B-0739-4429-B30D-D72924D08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9702" y="809244"/>
            <a:ext cx="10579608" cy="5239512"/>
          </a:xfrm>
          <a:prstGeom prst="rect">
            <a:avLst/>
          </a:prstGeom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2D7112-7EFC-4C59-CBD3-CB5689AA0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86" y="1446715"/>
            <a:ext cx="9637485" cy="329933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r>
              <a:rPr lang="en-US" sz="6800" b="0" cap="all" spc="-100"/>
              <a:t>Индивидуальная </a:t>
            </a:r>
            <a:br>
              <a:rPr lang="en-US" sz="6800" b="0" cap="all" spc="-100"/>
            </a:br>
            <a:r>
              <a:rPr lang="en-US" sz="6800" b="0" cap="all" spc="-100"/>
              <a:t>работа 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BB92999-6A40-480A-8965-2F20DFB032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640856"/>
            <a:ext cx="1920240" cy="73152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5573B87-7D61-460C-9ADA-EF63674E3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00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AAF6B7C-985D-4351-9564-8DBDF5BB03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941820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00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88433F4-33AB-4CE1-9DE3-72A8403654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1286150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00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одежда, обувь, мебель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A04E6CF4-6715-2E44-A9CF-7D864FB9D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9566" y="4007320"/>
            <a:ext cx="3141192" cy="198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3985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0120F84-A866-4D9F-8B1C-9120A013D6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52FEFEF-6AC0-46B6-AC09-11FC56196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0312" y="226665"/>
            <a:ext cx="11722608" cy="6382512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8893EE-728D-F45B-7933-71103F6DA879}"/>
              </a:ext>
            </a:extLst>
          </p:cNvPr>
          <p:cNvSpPr txBox="1"/>
          <p:nvPr/>
        </p:nvSpPr>
        <p:spPr>
          <a:xfrm>
            <a:off x="2085475" y="451974"/>
            <a:ext cx="865031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050" dirty="0">
                <a:solidFill>
                  <a:srgbClr val="262626"/>
                </a:solidFill>
                <a:latin typeface="Times New Roman"/>
                <a:cs typeface="Times New Roman"/>
              </a:rPr>
              <a:t>ФИО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897417-E918-B75F-4B48-133F6A0A5411}"/>
              </a:ext>
            </a:extLst>
          </p:cNvPr>
          <p:cNvSpPr txBox="1"/>
          <p:nvPr/>
        </p:nvSpPr>
        <p:spPr>
          <a:xfrm>
            <a:off x="8029977" y="356315"/>
            <a:ext cx="274320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>
                <a:solidFill>
                  <a:srgbClr val="262626"/>
                </a:solidFill>
                <a:latin typeface="Times New Roman"/>
              </a:rPr>
              <a:t>ФИО</a:t>
            </a:r>
            <a:endParaRPr lang="ru-RU" sz="110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A227CC7-E6DB-0A6A-FC56-6296753D3E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28" y="0"/>
            <a:ext cx="4689137" cy="6858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ED818F4-4A54-9A80-7A56-5AFABCB68C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5025" y="-11079"/>
            <a:ext cx="46054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155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0120F84-A866-4D9F-8B1C-9120A013D6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52FEFEF-6AC0-46B6-AC09-11FC56196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0312" y="226665"/>
            <a:ext cx="11722608" cy="6382512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softEdge rad="0"/>
          </a:effectLst>
        </p:spPr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A956704-B2EB-4E1E-8D1C-98A765806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888" y="0"/>
            <a:ext cx="56122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6976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4">
            <a:extLst>
              <a:ext uri="{FF2B5EF4-FFF2-40B4-BE49-F238E27FC236}">
                <a16:creationId xmlns:a16="http://schemas.microsoft.com/office/drawing/2014/main" id="{1E94681D-2A4C-4A8D-B9B5-31D440D03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44A7A5B0-A86B-4B2D-B579-7DD9405944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D92E8A20-C7E5-410C-8629-67A1466260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19C08F7-5C9F-4B0E-B456-7D65B36148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Изображение выглядит как текст, снимок экрана, документ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11392B0C-D898-2F75-E653-657625B667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-115" r="1982" b="268"/>
          <a:stretch/>
        </p:blipFill>
        <p:spPr>
          <a:xfrm>
            <a:off x="926261" y="56058"/>
            <a:ext cx="4774348" cy="6794933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, Шрифт, документ, число&#10;&#10;Автоматически созданное описание">
            <a:extLst>
              <a:ext uri="{FF2B5EF4-FFF2-40B4-BE49-F238E27FC236}">
                <a16:creationId xmlns:a16="http://schemas.microsoft.com/office/drawing/2014/main" id="{16B9B3B4-E8A3-AB00-6BA4-FF3DC09BD1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9951" y="53186"/>
            <a:ext cx="5127991" cy="670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8807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>
            <a:extLst>
              <a:ext uri="{FF2B5EF4-FFF2-40B4-BE49-F238E27FC236}">
                <a16:creationId xmlns:a16="http://schemas.microsoft.com/office/drawing/2014/main" id="{70120F84-A866-4D9F-8B1C-9120A013D6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3" name="Rectangle 9">
            <a:extLst>
              <a:ext uri="{FF2B5EF4-FFF2-40B4-BE49-F238E27FC236}">
                <a16:creationId xmlns:a16="http://schemas.microsoft.com/office/drawing/2014/main" id="{252FEFEF-6AC0-46B6-AC09-11FC56196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0312" y="226665"/>
            <a:ext cx="11722608" cy="6382512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softEdge rad="0"/>
          </a:effectLst>
        </p:spPr>
      </p:sp>
      <p:pic>
        <p:nvPicPr>
          <p:cNvPr id="4" name="Объект 3" descr="Изображение выглядит как текст, снимок экрана, Шрифт, число&#10;&#10;Автоматически созданное описание">
            <a:extLst>
              <a:ext uri="{FF2B5EF4-FFF2-40B4-BE49-F238E27FC236}">
                <a16:creationId xmlns:a16="http://schemas.microsoft.com/office/drawing/2014/main" id="{2492F089-7B30-AE91-CBB3-FE2A7EEDA8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7840" y="6304"/>
            <a:ext cx="4702459" cy="6859952"/>
          </a:xfrm>
        </p:spPr>
      </p:pic>
      <p:pic>
        <p:nvPicPr>
          <p:cNvPr id="5" name="Рисунок 4" descr="Изображение выглядит как текст, снимок экрана, Шрифт, число&#10;&#10;Автоматически созданное описание">
            <a:extLst>
              <a:ext uri="{FF2B5EF4-FFF2-40B4-BE49-F238E27FC236}">
                <a16:creationId xmlns:a16="http://schemas.microsoft.com/office/drawing/2014/main" id="{AB5F2B19-6766-0387-BF41-09DAB77CB3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4549" y="11546"/>
            <a:ext cx="52383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9860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56">
            <a:extLst>
              <a:ext uri="{FF2B5EF4-FFF2-40B4-BE49-F238E27FC236}">
                <a16:creationId xmlns:a16="http://schemas.microsoft.com/office/drawing/2014/main" id="{1E94681D-2A4C-4A8D-B9B5-31D440D03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EC7E010-C712-408D-9787-0842AFC9F4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503FCEF-A9BA-4991-9220-E36615FB8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 useBgFill="1">
        <p:nvSpPr>
          <p:cNvPr id="63" name="Rectangle 62">
            <a:extLst>
              <a:ext uri="{FF2B5EF4-FFF2-40B4-BE49-F238E27FC236}">
                <a16:creationId xmlns:a16="http://schemas.microsoft.com/office/drawing/2014/main" id="{A069235B-22DB-4231-8291-D64DA2CDE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текст, Шрифт, снимок экрана, бумага&#10;&#10;Автоматически созданное описание">
            <a:extLst>
              <a:ext uri="{FF2B5EF4-FFF2-40B4-BE49-F238E27FC236}">
                <a16:creationId xmlns:a16="http://schemas.microsoft.com/office/drawing/2014/main" id="{C1DC0FD0-A2FD-AB78-83D7-C1BDDE269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1200" y="0"/>
            <a:ext cx="4308691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AB92F9-B1BE-F5B7-5429-7E16E9000D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550" y="0"/>
            <a:ext cx="50204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954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1E8D93C5-28EB-42D0-86CE-D80495565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B1B1E7D-F76D-4744-AF85-239E6998A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BB65211-00DB-45B6-A223-033B2D19C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4DF524F-3FEF-4236-90C6-820E876A94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2400A003-1BE9-49C2-8E57-DCD9B870F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83BF0991-F9A1-4282-99DB-92D70239F6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02DC0967-ECFB-46A2-ADEB-01374F3D3C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007" y="0"/>
            <a:ext cx="12192001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33173E3-A708-4A63-AB1F-6729F5E53B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3190" y="457200"/>
            <a:ext cx="11281609" cy="5943603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 useBgFill="1">
        <p:nvSpPr>
          <p:cNvPr id="62" name="Rectangle 61">
            <a:extLst>
              <a:ext uri="{FF2B5EF4-FFF2-40B4-BE49-F238E27FC236}">
                <a16:creationId xmlns:a16="http://schemas.microsoft.com/office/drawing/2014/main" id="{9D98FDEF-0256-4AA6-B4F5-14FEE180D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6738" y="621793"/>
            <a:ext cx="10954512" cy="5614416"/>
          </a:xfrm>
          <a:prstGeom prst="rect">
            <a:avLst/>
          </a:prstGeom>
          <a:ln w="6350" cap="sq" cmpd="sng" algn="ctr">
            <a:solidFill>
              <a:schemeClr val="tx1"/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FAB4C4-F4C8-3340-A3D1-EE3C978F4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613" y="1630862"/>
            <a:ext cx="5242974" cy="353916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r>
              <a:rPr lang="en-US" sz="4800" b="0" cap="all" spc="-100" dirty="0">
                <a:solidFill>
                  <a:schemeClr val="tx1"/>
                </a:solidFill>
              </a:rPr>
              <a:t>КЛАССНЫЕ РУКОВОДИТЕЛИ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8ABEB269-2208-4181-9DDB-A5C2D189B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51298" y="446824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84CBE60-0977-4285-9BF5-9D8271989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65598" y="446823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1911CEBB-5C08-41C5-8954-C727FC8755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057238" y="446823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E56FA950-4DFC-4710-A30A-6E55033CA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65598" y="1092118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 descr="Изображение выглядит как иллюстрация, Мультфильм, графическая вставка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E6271BF3-A80B-8BF9-D2AE-F5C9B74371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772" y="1185523"/>
            <a:ext cx="5571260" cy="498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234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" name="Rectangle 53">
            <a:extLst>
              <a:ext uri="{FF2B5EF4-FFF2-40B4-BE49-F238E27FC236}">
                <a16:creationId xmlns:a16="http://schemas.microsoft.com/office/drawing/2014/main" id="{1E94681D-2A4C-4A8D-B9B5-31D440D03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5">
            <a:extLst>
              <a:ext uri="{FF2B5EF4-FFF2-40B4-BE49-F238E27FC236}">
                <a16:creationId xmlns:a16="http://schemas.microsoft.com/office/drawing/2014/main" id="{44A7A5B0-A86B-4B2D-B579-7DD9405944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53" name="Rectangle 57">
            <a:extLst>
              <a:ext uri="{FF2B5EF4-FFF2-40B4-BE49-F238E27FC236}">
                <a16:creationId xmlns:a16="http://schemas.microsoft.com/office/drawing/2014/main" id="{D92E8A20-C7E5-410C-8629-67A1466260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419C08F7-5C9F-4B0E-B456-7D65B36148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текст, снимок экрана, документ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BA4E66DE-F1B8-1048-851A-55BC38774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197" y="-477"/>
            <a:ext cx="5116358" cy="6858953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1C7F7B3C-5920-B5EF-09EE-395709E03B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F2C4A73-0244-A787-4BDE-43F4C67B03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577" y="-477"/>
            <a:ext cx="5318460" cy="687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3220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7">
            <a:extLst>
              <a:ext uri="{FF2B5EF4-FFF2-40B4-BE49-F238E27FC236}">
                <a16:creationId xmlns:a16="http://schemas.microsoft.com/office/drawing/2014/main" id="{70120F84-A866-4D9F-8B1C-9120A013D6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30" name="Rectangle 9">
            <a:extLst>
              <a:ext uri="{FF2B5EF4-FFF2-40B4-BE49-F238E27FC236}">
                <a16:creationId xmlns:a16="http://schemas.microsoft.com/office/drawing/2014/main" id="{252FEFEF-6AC0-46B6-AC09-11FC56196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0312" y="226665"/>
            <a:ext cx="11722608" cy="6382512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softEdge rad="0"/>
          </a:effectLst>
        </p:spPr>
      </p:sp>
      <p:pic>
        <p:nvPicPr>
          <p:cNvPr id="4" name="Объект 3" descr="Изображение выглядит как текст, снимок экрана, Шрифт, число&#10;&#10;Автоматически созданное описание">
            <a:extLst>
              <a:ext uri="{FF2B5EF4-FFF2-40B4-BE49-F238E27FC236}">
                <a16:creationId xmlns:a16="http://schemas.microsoft.com/office/drawing/2014/main" id="{D82653DE-E366-2090-876F-3B59F7253F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2988"/>
          <a:stretch/>
        </p:blipFill>
        <p:spPr>
          <a:xfrm>
            <a:off x="430306" y="4120"/>
            <a:ext cx="4840984" cy="6846384"/>
          </a:xfrm>
        </p:spPr>
      </p:pic>
      <p:pic>
        <p:nvPicPr>
          <p:cNvPr id="5" name="Рисунок 4" descr="Изображение выглядит как текст, снимок экрана, Шрифт, число&#10;&#10;Автоматически созданное описание">
            <a:extLst>
              <a:ext uri="{FF2B5EF4-FFF2-40B4-BE49-F238E27FC236}">
                <a16:creationId xmlns:a16="http://schemas.microsoft.com/office/drawing/2014/main" id="{C9E18979-DD5E-FC2B-C1BB-1F1DC0ECFC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10"/>
          <a:stretch/>
        </p:blipFill>
        <p:spPr>
          <a:xfrm>
            <a:off x="5275541" y="-10298"/>
            <a:ext cx="6586633" cy="684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403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0120F84-A866-4D9F-8B1C-9120A013D6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52FEFEF-6AC0-46B6-AC09-11FC56196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0312" y="226665"/>
            <a:ext cx="11722608" cy="6382512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FCBF2F-1D3B-4100-F92C-745A3026C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243" y="231699"/>
            <a:ext cx="11377990" cy="3133456"/>
          </a:xfrm>
        </p:spPr>
        <p:txBody>
          <a:bodyPr>
            <a:noAutofit/>
          </a:bodyPr>
          <a:lstStyle/>
          <a:p>
            <a:pPr algn="ctr"/>
            <a:r>
              <a:rPr lang="ru-RU" sz="4800" b="0">
                <a:solidFill>
                  <a:srgbClr val="333333"/>
                </a:solidFill>
                <a:latin typeface="Times New Roman"/>
                <a:ea typeface="+mj-lt"/>
                <a:cs typeface="+mj-lt"/>
              </a:rPr>
              <a:t>Основные направления работы </a:t>
            </a:r>
            <a:br>
              <a:rPr lang="ru-RU" sz="4800" b="0">
                <a:solidFill>
                  <a:srgbClr val="333333"/>
                </a:solidFill>
                <a:latin typeface="Times New Roman"/>
                <a:ea typeface="+mj-lt"/>
                <a:cs typeface="+mj-lt"/>
              </a:rPr>
            </a:br>
            <a:r>
              <a:rPr lang="ru-RU" sz="4800" b="0">
                <a:solidFill>
                  <a:srgbClr val="333333"/>
                </a:solidFill>
                <a:latin typeface="Times New Roman"/>
                <a:ea typeface="+mj-lt"/>
                <a:cs typeface="+mj-lt"/>
              </a:rPr>
              <a:t>педагога-психолога по профилактике правонарушений среди обучающихся включают:</a:t>
            </a:r>
            <a:endParaRPr lang="ru-RU" sz="4800">
              <a:latin typeface="Times New Roman"/>
              <a:cs typeface="Times New Roman"/>
            </a:endParaRPr>
          </a:p>
        </p:txBody>
      </p:sp>
      <p:sp>
        <p:nvSpPr>
          <p:cNvPr id="5" name="Стрелка: вниз 4">
            <a:extLst>
              <a:ext uri="{FF2B5EF4-FFF2-40B4-BE49-F238E27FC236}">
                <a16:creationId xmlns:a16="http://schemas.microsoft.com/office/drawing/2014/main" id="{B4784598-7D42-B576-C96B-81CB58C28F34}"/>
              </a:ext>
            </a:extLst>
          </p:cNvPr>
          <p:cNvSpPr/>
          <p:nvPr/>
        </p:nvSpPr>
        <p:spPr>
          <a:xfrm rot="2520000">
            <a:off x="2320874" y="2639714"/>
            <a:ext cx="257432" cy="183291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id="{EEE60EB9-0BD4-E5C5-2092-DDA25DB48F0E}"/>
              </a:ext>
            </a:extLst>
          </p:cNvPr>
          <p:cNvSpPr/>
          <p:nvPr/>
        </p:nvSpPr>
        <p:spPr>
          <a:xfrm rot="2520000">
            <a:off x="4630104" y="2926028"/>
            <a:ext cx="205946" cy="2275701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66E127DB-33F6-57C7-458E-7AF886657FD7}"/>
              </a:ext>
            </a:extLst>
          </p:cNvPr>
          <p:cNvSpPr/>
          <p:nvPr/>
        </p:nvSpPr>
        <p:spPr>
          <a:xfrm rot="-2640000">
            <a:off x="9528982" y="2516146"/>
            <a:ext cx="257432" cy="183291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E7626E66-4718-4DBC-70E6-9D8293DF1607}"/>
              </a:ext>
            </a:extLst>
          </p:cNvPr>
          <p:cNvSpPr/>
          <p:nvPr/>
        </p:nvSpPr>
        <p:spPr>
          <a:xfrm rot="-2640000">
            <a:off x="7254746" y="2887403"/>
            <a:ext cx="154460" cy="223451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903025-1E78-60FB-2590-934E00C0E149}"/>
              </a:ext>
            </a:extLst>
          </p:cNvPr>
          <p:cNvSpPr txBox="1"/>
          <p:nvPr/>
        </p:nvSpPr>
        <p:spPr>
          <a:xfrm>
            <a:off x="214184" y="4178644"/>
            <a:ext cx="357728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err="1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cs typeface="Times New Roman"/>
              </a:rPr>
              <a:t>Психодиагностика</a:t>
            </a:r>
            <a:endParaRPr lang="en-US" sz="3200">
              <a:latin typeface="Times New Roman"/>
              <a:cs typeface="Times New Roman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E4EE92-FE34-CE08-218B-D370F7EE2CBC}"/>
              </a:ext>
            </a:extLst>
          </p:cNvPr>
          <p:cNvSpPr txBox="1"/>
          <p:nvPr/>
        </p:nvSpPr>
        <p:spPr>
          <a:xfrm>
            <a:off x="1624914" y="4981832"/>
            <a:ext cx="4545227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err="1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cs typeface="Times New Roman"/>
              </a:rPr>
              <a:t>Психологическая</a:t>
            </a:r>
            <a:r>
              <a:rPr lang="en-US" sz="3200" dirty="0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3200" err="1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cs typeface="Times New Roman"/>
              </a:rPr>
              <a:t>профилактика</a:t>
            </a:r>
            <a:r>
              <a:rPr lang="en-US" sz="3200" dirty="0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cs typeface="Times New Roman"/>
              </a:rPr>
              <a:t> и </a:t>
            </a:r>
            <a:r>
              <a:rPr lang="en-US" sz="3200" err="1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cs typeface="Times New Roman"/>
              </a:rPr>
              <a:t>просвещение</a:t>
            </a:r>
            <a:endParaRPr lang="en-US" sz="3200">
              <a:latin typeface="Times New Roman"/>
              <a:cs typeface="Times New Roman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82C53E7-4105-68A6-F2A0-D449F7BF4BD5}"/>
              </a:ext>
            </a:extLst>
          </p:cNvPr>
          <p:cNvSpPr txBox="1"/>
          <p:nvPr/>
        </p:nvSpPr>
        <p:spPr>
          <a:xfrm>
            <a:off x="6423454" y="4765589"/>
            <a:ext cx="274320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err="1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cs typeface="Times New Roman"/>
              </a:rPr>
              <a:t>Коррекционно-развивающая</a:t>
            </a:r>
            <a:r>
              <a:rPr lang="en-US" sz="3200" dirty="0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3200" err="1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cs typeface="Times New Roman"/>
              </a:rPr>
              <a:t>работа</a:t>
            </a:r>
            <a:endParaRPr lang="en-US" sz="3200" err="1">
              <a:latin typeface="Times New Roman"/>
              <a:cs typeface="Times New Roman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FB09543-EB76-3345-59D7-61ADDE685D9E}"/>
              </a:ext>
            </a:extLst>
          </p:cNvPr>
          <p:cNvSpPr txBox="1"/>
          <p:nvPr/>
        </p:nvSpPr>
        <p:spPr>
          <a:xfrm>
            <a:off x="8627076" y="4178643"/>
            <a:ext cx="3371335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err="1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cs typeface="Times New Roman"/>
              </a:rPr>
              <a:t>Консультативная</a:t>
            </a:r>
            <a:r>
              <a:rPr lang="en-US" sz="3200" dirty="0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cs typeface="Times New Roman"/>
              </a:rPr>
              <a:t> </a:t>
            </a:r>
            <a:r>
              <a:rPr lang="en-US" sz="3200" err="1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cs typeface="Times New Roman"/>
              </a:rPr>
              <a:t>работа</a:t>
            </a:r>
            <a:endParaRPr lang="en-US" sz="3200" err="1">
              <a:latin typeface="Times New Roman"/>
              <a:cs typeface="Times New Roman"/>
            </a:endParaRPr>
          </a:p>
        </p:txBody>
      </p:sp>
      <p:pic>
        <p:nvPicPr>
          <p:cNvPr id="16" name="Рисунок 15" descr="Изображение выглядит как мультфильм, графическая вставка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28434874-11A1-83FE-7934-D687E9F2FE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34" y="2517174"/>
            <a:ext cx="1750542" cy="1257301"/>
          </a:xfrm>
          <a:prstGeom prst="rect">
            <a:avLst/>
          </a:prstGeom>
        </p:spPr>
      </p:pic>
      <p:pic>
        <p:nvPicPr>
          <p:cNvPr id="3" name="Рисунок 2" descr="Изображение выглядит как одежда, обувь, мебель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AA579B9E-2E9A-92D6-EEA0-B2FD119F79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2831" y="5318294"/>
            <a:ext cx="1796880" cy="1215598"/>
          </a:xfrm>
          <a:prstGeom prst="rect">
            <a:avLst/>
          </a:prstGeom>
        </p:spPr>
      </p:pic>
      <p:pic>
        <p:nvPicPr>
          <p:cNvPr id="4" name="Рисунок 3" descr="Изображение выглядит как одежда, круг, человек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A60CF3B7-8358-1336-BCD4-7B14FD6DC0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460" y="3264758"/>
            <a:ext cx="1584756" cy="1605351"/>
          </a:xfrm>
          <a:prstGeom prst="rect">
            <a:avLst/>
          </a:prstGeom>
        </p:spPr>
      </p:pic>
      <p:pic>
        <p:nvPicPr>
          <p:cNvPr id="17" name="Рисунок 16" descr="Изображение выглядит как Человеческое лицо, Мультфильм, мальчик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FAA0EA58-B98E-918D-F2C4-9617D16896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949" y="5207085"/>
            <a:ext cx="1928943" cy="11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050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0120F84-A866-4D9F-8B1C-9120A013D6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52FEFEF-6AC0-46B6-AC09-11FC56196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0312" y="226665"/>
            <a:ext cx="11722608" cy="6382512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E49C22-C601-611F-295E-846BFE95E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5512" y="870132"/>
            <a:ext cx="9792208" cy="1527078"/>
          </a:xfrm>
        </p:spPr>
        <p:txBody>
          <a:bodyPr>
            <a:normAutofit/>
          </a:bodyPr>
          <a:lstStyle/>
          <a:p>
            <a:endParaRPr lang="ru-RU"/>
          </a:p>
        </p:txBody>
      </p:sp>
      <p:pic>
        <p:nvPicPr>
          <p:cNvPr id="4" name="Объект 3" descr="Изображение выглядит как текст, снимок экрана, Параллельный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F41A8062-35AC-90CF-D789-BE463E9241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3357"/>
          <a:stretch/>
        </p:blipFill>
        <p:spPr>
          <a:xfrm>
            <a:off x="1178292" y="4120"/>
            <a:ext cx="4761567" cy="6627215"/>
          </a:xfrm>
        </p:spPr>
      </p:pic>
      <p:pic>
        <p:nvPicPr>
          <p:cNvPr id="5" name="Рисунок 4" descr="Изображение выглядит как текст, снимок экрана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5597C221-A414-FE79-6A47-0D78E24254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62" b="4576"/>
          <a:stretch/>
        </p:blipFill>
        <p:spPr>
          <a:xfrm>
            <a:off x="6530615" y="-11079"/>
            <a:ext cx="4566646" cy="6555314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FCB6E73-39C5-A82E-7C04-A31ED9D1FBA5}"/>
              </a:ext>
            </a:extLst>
          </p:cNvPr>
          <p:cNvSpPr/>
          <p:nvPr/>
        </p:nvSpPr>
        <p:spPr>
          <a:xfrm>
            <a:off x="9821575" y="5647765"/>
            <a:ext cx="1030941" cy="25997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CC42459-383A-DDB5-E9CF-E1377E720A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517670" y="5249316"/>
            <a:ext cx="1042506" cy="27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697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0120F84-A866-4D9F-8B1C-9120A013D6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52FEFEF-6AC0-46B6-AC09-11FC56196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0312" y="226665"/>
            <a:ext cx="11722608" cy="6382512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1F490B-FCF1-9FBD-B832-937A897FD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5512" y="870132"/>
            <a:ext cx="9792208" cy="1527078"/>
          </a:xfrm>
        </p:spPr>
        <p:txBody>
          <a:bodyPr>
            <a:normAutofit/>
          </a:bodyPr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7207686-8386-069B-9D72-7D5621E89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972" y="-11079"/>
            <a:ext cx="4582415" cy="6858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B516F45-EFA4-C340-E160-BD35A0765F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2813" y="0"/>
            <a:ext cx="49044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8802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0120F84-A866-4D9F-8B1C-9120A013D6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52FEFEF-6AC0-46B6-AC09-11FC56196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0312" y="226665"/>
            <a:ext cx="11722608" cy="6382512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softEdge rad="0"/>
          </a:effectLst>
        </p:spPr>
      </p:sp>
      <p:pic>
        <p:nvPicPr>
          <p:cNvPr id="4" name="Объект 3" descr="Изображение выглядит как текст, снимок экрана, Шрифт, документ&#10;&#10;Автоматически созданное описание">
            <a:extLst>
              <a:ext uri="{FF2B5EF4-FFF2-40B4-BE49-F238E27FC236}">
                <a16:creationId xmlns:a16="http://schemas.microsoft.com/office/drawing/2014/main" id="{B72DE863-9D78-EAF6-AE7F-42411BA475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6110" y="364214"/>
            <a:ext cx="8928739" cy="6236497"/>
          </a:xfrm>
        </p:spPr>
      </p:pic>
    </p:spTree>
    <p:extLst>
      <p:ext uri="{BB962C8B-B14F-4D97-AF65-F5344CB8AC3E}">
        <p14:creationId xmlns:p14="http://schemas.microsoft.com/office/powerpoint/2010/main" val="2010894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D15573D-0E45-4691-B525-471152EC18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448559-19A4-4252-8C27-54C1DA906F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B19C35E-4E30-4F1D-9FC2-F2FA6191E4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819" y="466344"/>
            <a:ext cx="3959352" cy="592531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0D2528-470C-9B22-AE83-1DB49733A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240" y="875324"/>
            <a:ext cx="3536510" cy="5093520"/>
          </a:xfrm>
        </p:spPr>
        <p:txBody>
          <a:bodyPr>
            <a:noAutofit/>
          </a:bodyPr>
          <a:lstStyle/>
          <a:p>
            <a:pPr algn="ctr"/>
            <a:r>
              <a:rPr lang="ru-RU" sz="2800">
                <a:solidFill>
                  <a:srgbClr val="333333"/>
                </a:solidFill>
                <a:ea typeface="+mj-lt"/>
                <a:cs typeface="+mj-lt"/>
              </a:rPr>
              <a:t>Психодиагностика:</a:t>
            </a:r>
            <a:r>
              <a:rPr lang="ru-RU" sz="2800" b="0">
                <a:solidFill>
                  <a:srgbClr val="333333"/>
                </a:solidFill>
                <a:ea typeface="+mj-lt"/>
                <a:cs typeface="+mj-lt"/>
              </a:rPr>
              <a:t> выявление группы детей (подростков), попадающих в зону риска, которым требуется помощь педагога-психолога.</a:t>
            </a:r>
            <a:endParaRPr lang="ru-RU" sz="2800"/>
          </a:p>
        </p:txBody>
      </p:sp>
      <p:pic>
        <p:nvPicPr>
          <p:cNvPr id="4" name="Объект 3" descr="Изображение выглядит как графическая вставка, рисунок, зарисовка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BA32DC73-CF6F-CDB3-96D5-0A7A8CE168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9256" y="2137440"/>
            <a:ext cx="7459399" cy="4185614"/>
          </a:xfr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EC177772-7544-920C-06EF-D3153A5E473A}"/>
                  </a:ext>
                </a:extLst>
              </p14:cNvPr>
              <p14:cNvContentPartPr/>
              <p14:nvPr/>
            </p14:nvContentPartPr>
            <p14:xfrm>
              <a:off x="25755602" y="4876801"/>
              <a:ext cx="95250" cy="95250"/>
            </p14:xfrm>
          </p:contentPart>
        </mc:Choice>
        <mc:Fallback xmlns=""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EC177772-7544-920C-06EF-D3153A5E473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993102" y="114301"/>
                <a:ext cx="9525000" cy="9525000"/>
              </a:xfrm>
              <a:prstGeom prst="rect">
                <a:avLst/>
              </a:prstGeom>
            </p:spPr>
          </p:pic>
        </mc:Fallback>
      </mc:AlternateContent>
      <p:sp>
        <p:nvSpPr>
          <p:cNvPr id="23" name="Дуга 22">
            <a:extLst>
              <a:ext uri="{FF2B5EF4-FFF2-40B4-BE49-F238E27FC236}">
                <a16:creationId xmlns:a16="http://schemas.microsoft.com/office/drawing/2014/main" id="{CEBFA511-9DA9-2327-C3A5-2A5C3F3097EE}"/>
              </a:ext>
            </a:extLst>
          </p:cNvPr>
          <p:cNvSpPr/>
          <p:nvPr/>
        </p:nvSpPr>
        <p:spPr>
          <a:xfrm rot="18900000">
            <a:off x="7415896" y="4623651"/>
            <a:ext cx="1873243" cy="1843144"/>
          </a:xfrm>
          <a:prstGeom prst="arc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/>
          </a:p>
        </p:txBody>
      </p:sp>
      <p:sp>
        <p:nvSpPr>
          <p:cNvPr id="26" name="Дуга 25">
            <a:extLst>
              <a:ext uri="{FF2B5EF4-FFF2-40B4-BE49-F238E27FC236}">
                <a16:creationId xmlns:a16="http://schemas.microsoft.com/office/drawing/2014/main" id="{ED330443-F2C3-1849-0232-BC182E55DC7C}"/>
              </a:ext>
            </a:extLst>
          </p:cNvPr>
          <p:cNvSpPr/>
          <p:nvPr/>
        </p:nvSpPr>
        <p:spPr>
          <a:xfrm rot="18900000">
            <a:off x="7387249" y="4847095"/>
            <a:ext cx="1873243" cy="1843144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C8B6F7-51BB-90C5-F65A-BC3BF4740A70}"/>
              </a:ext>
            </a:extLst>
          </p:cNvPr>
          <p:cNvSpPr txBox="1"/>
          <p:nvPr/>
        </p:nvSpPr>
        <p:spPr>
          <a:xfrm>
            <a:off x="4757531" y="1709530"/>
            <a:ext cx="7547112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800" dirty="0">
                <a:solidFill>
                  <a:schemeClr val="accent6">
                    <a:lumMod val="75000"/>
                  </a:schemeClr>
                </a:solidFill>
                <a:latin typeface="Comic Sans MS"/>
              </a:rPr>
              <a:t>Радуга настроения </a:t>
            </a:r>
            <a:endParaRPr lang="ru-RU" sz="480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Рисунок 4" descr="Изображение выглядит как текст, Самоклеющийся листок, Прямоугольник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509F431D-FAD4-78C2-3771-CAA066A747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1635" y="96423"/>
            <a:ext cx="2299253" cy="17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267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66A413F7-FFE1-42E7-8C6C-E9CCC477F8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CE0B0FD-3413-40CC-A7D8-6A5058608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0C4C044-5B1C-40C8-8C7B-AA5E6D879D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22" name="Straight Connector 32">
              <a:extLst>
                <a:ext uri="{FF2B5EF4-FFF2-40B4-BE49-F238E27FC236}">
                  <a16:creationId xmlns:a16="http://schemas.microsoft.com/office/drawing/2014/main" id="{00163F5F-1439-4827-8F7A-B08BDDEFB9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A677414-C3D2-4430-876D-9092D633F5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181D20-1D81-447D-9854-10DDB10D54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EA4E4267-CAF0-4C38-8DC6-CD3B1A9F04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B2868F7-FE10-4289-A5BD-90763C7A2F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66" y="0"/>
            <a:ext cx="1219386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 descr="Изображение выглядит как человек, одежда, в помещении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0DFA7597-09E3-A2A0-254A-24189BCF44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73" r="-305" b="7981"/>
          <a:stretch/>
        </p:blipFill>
        <p:spPr>
          <a:xfrm>
            <a:off x="3859954" y="206149"/>
            <a:ext cx="3435528" cy="2345497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BD94142C-10EE-487C-A327-404FDF358F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91973" y="643465"/>
            <a:ext cx="4143830" cy="27855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F7FAC2D-7A74-4939-A917-A1A5AF935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7364" y="806365"/>
            <a:ext cx="3813048" cy="2459736"/>
          </a:xfrm>
          <a:prstGeom prst="rect">
            <a:avLst/>
          </a:prstGeom>
          <a:noFill/>
          <a:ln w="6350" cap="sq" cmpd="sng" algn="ctr">
            <a:solidFill>
              <a:schemeClr val="bg1"/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CBAD57-430A-357C-43AC-292B7FACA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4295" y="1015071"/>
            <a:ext cx="3814482" cy="2357906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2000" spc="-100" dirty="0" err="1">
                <a:solidFill>
                  <a:schemeClr val="bg1"/>
                </a:solidFill>
                <a:latin typeface="Times New Roman"/>
                <a:cs typeface="Arial"/>
              </a:rPr>
              <a:t>Психологическая</a:t>
            </a:r>
            <a:r>
              <a:rPr lang="en-US" sz="2000" spc="-100" dirty="0">
                <a:solidFill>
                  <a:schemeClr val="bg1"/>
                </a:solidFill>
                <a:latin typeface="Times New Roman"/>
                <a:cs typeface="Arial"/>
              </a:rPr>
              <a:t> </a:t>
            </a:r>
            <a:br>
              <a:rPr lang="en-US" sz="2000" spc="-100" dirty="0">
                <a:solidFill>
                  <a:schemeClr val="bg1"/>
                </a:solidFill>
                <a:latin typeface="Times New Roman"/>
                <a:cs typeface="Arial"/>
              </a:rPr>
            </a:br>
            <a:r>
              <a:rPr lang="en-US" sz="2000" spc="-100" dirty="0" err="1">
                <a:solidFill>
                  <a:schemeClr val="bg1"/>
                </a:solidFill>
                <a:latin typeface="Times New Roman"/>
                <a:cs typeface="Arial"/>
              </a:rPr>
              <a:t>профилактика</a:t>
            </a:r>
            <a:r>
              <a:rPr lang="en-US" sz="2000" spc="-100" dirty="0">
                <a:solidFill>
                  <a:schemeClr val="bg1"/>
                </a:solidFill>
                <a:latin typeface="Times New Roman"/>
                <a:cs typeface="Arial"/>
              </a:rPr>
              <a:t> и </a:t>
            </a:r>
            <a:r>
              <a:rPr lang="en-US" sz="2000" spc="-100" dirty="0" err="1">
                <a:solidFill>
                  <a:schemeClr val="bg1"/>
                </a:solidFill>
                <a:latin typeface="Times New Roman"/>
                <a:cs typeface="Arial"/>
              </a:rPr>
              <a:t>просвещение</a:t>
            </a:r>
            <a:r>
              <a:rPr lang="en-US" sz="2000" spc="-100" dirty="0">
                <a:solidFill>
                  <a:schemeClr val="bg1"/>
                </a:solidFill>
                <a:latin typeface="Times New Roman"/>
                <a:cs typeface="Arial"/>
              </a:rPr>
              <a:t>: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тематические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беседы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 с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родителями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 и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подростками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,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информирование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 о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правовой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культуре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 и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ценностях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,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наблюдение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за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трудными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подростками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,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лекции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,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пропаганда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здорового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образа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жизни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,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вовлечение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 в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кружки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 и </a:t>
            </a:r>
            <a:r>
              <a:rPr lang="en-US" sz="2000" b="0" spc="-100" dirty="0" err="1">
                <a:solidFill>
                  <a:schemeClr val="bg1"/>
                </a:solidFill>
                <a:latin typeface="Times New Roman"/>
                <a:cs typeface="Arial"/>
              </a:rPr>
              <a:t>секции</a:t>
            </a:r>
            <a:r>
              <a:rPr lang="en-US" sz="2000" b="0" spc="-100" dirty="0">
                <a:solidFill>
                  <a:schemeClr val="bg1"/>
                </a:solidFill>
                <a:latin typeface="Times New Roman"/>
                <a:cs typeface="Arial"/>
              </a:rPr>
              <a:t>.</a:t>
            </a:r>
            <a:endParaRPr lang="ru-RU" sz="2000" dirty="0">
              <a:solidFill>
                <a:schemeClr val="bg1"/>
              </a:solidFill>
              <a:latin typeface="Times New Roman"/>
              <a:cs typeface="Arial"/>
            </a:endParaRPr>
          </a:p>
          <a:p>
            <a:pPr algn="ctr">
              <a:lnSpc>
                <a:spcPct val="83000"/>
              </a:lnSpc>
            </a:pPr>
            <a:endParaRPr lang="en-US" sz="2000" b="0" spc="-1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Изображение выглядит как одежда, в помещении, человек, библиотека&#10;&#10;Автоматически созданное описание">
            <a:extLst>
              <a:ext uri="{FF2B5EF4-FFF2-40B4-BE49-F238E27FC236}">
                <a16:creationId xmlns:a16="http://schemas.microsoft.com/office/drawing/2014/main" id="{1DE2769A-A64A-F9A1-F3B2-B3C362C80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98" y="210125"/>
            <a:ext cx="3439657" cy="2725486"/>
          </a:xfrm>
          <a:prstGeom prst="rect">
            <a:avLst/>
          </a:prstGeom>
        </p:spPr>
      </p:pic>
      <p:pic>
        <p:nvPicPr>
          <p:cNvPr id="7" name="Рисунок 6" descr="Изображение выглядит как человек, одежда, Человеческое лицо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A9304076-71FF-A0ED-C5D9-98A759CF13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4793" y="3585183"/>
            <a:ext cx="3816927" cy="3187412"/>
          </a:xfrm>
          <a:prstGeom prst="rect">
            <a:avLst/>
          </a:prstGeom>
        </p:spPr>
      </p:pic>
      <p:pic>
        <p:nvPicPr>
          <p:cNvPr id="3" name="Рисунок 2" descr="Изображение выглядит как человек, Человеческое лицо, одежда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675A0EB6-2B60-1C6A-3250-C737302856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799" y="3819035"/>
            <a:ext cx="2466674" cy="2840182"/>
          </a:xfrm>
          <a:prstGeom prst="rect">
            <a:avLst/>
          </a:prstGeom>
        </p:spPr>
      </p:pic>
      <p:pic>
        <p:nvPicPr>
          <p:cNvPr id="4" name="Рисунок 3" descr="Изображение выглядит как одежда, текст, в помещении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365443DE-E577-214A-DD45-3D937C3AADD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333" t="9400" r="17391"/>
          <a:stretch/>
        </p:blipFill>
        <p:spPr>
          <a:xfrm>
            <a:off x="2164522" y="2102412"/>
            <a:ext cx="2771916" cy="2535856"/>
          </a:xfrm>
          <a:prstGeom prst="rect">
            <a:avLst/>
          </a:prstGeom>
        </p:spPr>
      </p:pic>
      <p:pic>
        <p:nvPicPr>
          <p:cNvPr id="9" name="Рисунок 8" descr="Изображение выглядит как человек, одежда, в помещении, окно&#10;&#10;Автоматически созданное описание">
            <a:extLst>
              <a:ext uri="{FF2B5EF4-FFF2-40B4-BE49-F238E27FC236}">
                <a16:creationId xmlns:a16="http://schemas.microsoft.com/office/drawing/2014/main" id="{C5EF167F-BF61-CA69-BE25-54C977F64C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90272" y="4167187"/>
            <a:ext cx="3395456" cy="239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280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EC7E010-C712-408D-9787-0842AFC9F4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503FCEF-A9BA-4991-9220-E36615FB8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664D085-C814-4D74-BCE0-2059F0DC0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729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DA5539E-D8B4-4F5A-B46F-C304F5D7A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Изображение выглядит как человек, одежда, в помещении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646CAF3C-0924-39A2-CC06-99E27FE55D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01354" y="4532245"/>
            <a:ext cx="3144108" cy="1742056"/>
          </a:xfrm>
          <a:prstGeom prst="rect">
            <a:avLst/>
          </a:prstGeom>
        </p:spPr>
      </p:pic>
      <p:pic>
        <p:nvPicPr>
          <p:cNvPr id="5" name="Рисунок 4" descr="Изображение выглядит как человек, одежда, Человеческое лицо, улыбка&#10;&#10;Автоматически созданное описание">
            <a:extLst>
              <a:ext uri="{FF2B5EF4-FFF2-40B4-BE49-F238E27FC236}">
                <a16:creationId xmlns:a16="http://schemas.microsoft.com/office/drawing/2014/main" id="{5541B972-6ED1-4AEC-CA38-3BC89B58D8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6602" y="2209944"/>
            <a:ext cx="4078433" cy="2253384"/>
          </a:xfrm>
          <a:prstGeom prst="rect">
            <a:avLst/>
          </a:prstGeom>
        </p:spPr>
      </p:pic>
      <p:pic>
        <p:nvPicPr>
          <p:cNvPr id="6" name="Рисунок 5" descr="Изображение выглядит как одежда, человек, стена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805D8985-F3A6-9C8E-BE42-DDB8AF1DEC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950" t="20809" r="-315" b="578"/>
          <a:stretch/>
        </p:blipFill>
        <p:spPr>
          <a:xfrm>
            <a:off x="8397875" y="596323"/>
            <a:ext cx="3246828" cy="1567462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Бумажное изделие, в помещении, газета&#10;&#10;Автоматически созданное описание">
            <a:extLst>
              <a:ext uri="{FF2B5EF4-FFF2-40B4-BE49-F238E27FC236}">
                <a16:creationId xmlns:a16="http://schemas.microsoft.com/office/drawing/2014/main" id="{B5C22180-1AB2-A55A-5C41-CCE965F09E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6785" y="4532601"/>
            <a:ext cx="3108615" cy="1741343"/>
          </a:xfrm>
          <a:prstGeom prst="rect">
            <a:avLst/>
          </a:prstGeom>
        </p:spPr>
      </p:pic>
      <p:pic>
        <p:nvPicPr>
          <p:cNvPr id="8" name="Рисунок 7" descr="Изображение выглядит как человек, одежда, в помещении, окно&#10;&#10;Автоматически созданное описание">
            <a:extLst>
              <a:ext uri="{FF2B5EF4-FFF2-40B4-BE49-F238E27FC236}">
                <a16:creationId xmlns:a16="http://schemas.microsoft.com/office/drawing/2014/main" id="{A082808E-CF86-ADFE-1EDA-B85D0CB7911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515" t="6942" r="5445" b="18456"/>
          <a:stretch/>
        </p:blipFill>
        <p:spPr>
          <a:xfrm>
            <a:off x="5696383" y="599644"/>
            <a:ext cx="2623173" cy="1558353"/>
          </a:xfrm>
          <a:prstGeom prst="rect">
            <a:avLst/>
          </a:prstGeom>
        </p:spPr>
      </p:pic>
      <p:pic>
        <p:nvPicPr>
          <p:cNvPr id="10" name="Рисунок 9" descr="Изображение выглядит как одежда, человек, Человеческое лицо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0CC96559-74B1-7DDE-1B39-5CB6C429E8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62424" y="2225385"/>
            <a:ext cx="3301424" cy="2245592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человек, одежда, палец, гвоздь&#10;&#10;Автоматически созданное описание">
            <a:extLst>
              <a:ext uri="{FF2B5EF4-FFF2-40B4-BE49-F238E27FC236}">
                <a16:creationId xmlns:a16="http://schemas.microsoft.com/office/drawing/2014/main" id="{565AC577-C336-6014-1477-7DDA683CE54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8510" y="4531880"/>
            <a:ext cx="2404344" cy="1742786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человек, Человеческое лицо, одежда, мальчик&#10;&#10;Автоматически созданное описание">
            <a:extLst>
              <a:ext uri="{FF2B5EF4-FFF2-40B4-BE49-F238E27FC236}">
                <a16:creationId xmlns:a16="http://schemas.microsoft.com/office/drawing/2014/main" id="{3AD3A136-7D16-FE6F-59CC-DDFB6194272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05149" y="4531735"/>
            <a:ext cx="2148610" cy="1754621"/>
          </a:xfrm>
          <a:prstGeom prst="rect">
            <a:avLst/>
          </a:prstGeom>
        </p:spPr>
      </p:pic>
      <p:pic>
        <p:nvPicPr>
          <p:cNvPr id="16" name="Рисунок 15" descr="Изображение выглядит как в помещении, коробка, контейнер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2B674D53-535B-2118-40F1-FC1C49E79C9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7790" y="2206482"/>
            <a:ext cx="3479511" cy="220258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F8D4A5E-5BFA-9B6E-F575-DF5467CBE019}"/>
              </a:ext>
            </a:extLst>
          </p:cNvPr>
          <p:cNvSpPr txBox="1"/>
          <p:nvPr/>
        </p:nvSpPr>
        <p:spPr>
          <a:xfrm>
            <a:off x="620274" y="735675"/>
            <a:ext cx="5005474" cy="14465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400" dirty="0">
                <a:latin typeface="Comic Sans MS"/>
              </a:rPr>
              <a:t>КУЛАЧОК ДОБРА 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891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93503A-434E-66FD-F396-6BD5A85A3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254" y="375544"/>
            <a:ext cx="2726033" cy="1892649"/>
          </a:xfrm>
        </p:spPr>
        <p:txBody>
          <a:bodyPr/>
          <a:lstStyle/>
          <a:p>
            <a:pPr algn="ctr"/>
            <a:r>
              <a:rPr lang="ru-RU">
                <a:solidFill>
                  <a:srgbClr val="C00000"/>
                </a:solidFill>
                <a:latin typeface="Comic Sans MS"/>
              </a:rPr>
              <a:t>День </a:t>
            </a:r>
            <a:br>
              <a:rPr lang="ru-RU">
                <a:solidFill>
                  <a:srgbClr val="C00000"/>
                </a:solidFill>
                <a:latin typeface="Comic Sans MS"/>
              </a:rPr>
            </a:br>
            <a:r>
              <a:rPr lang="ru-RU">
                <a:solidFill>
                  <a:srgbClr val="C00000"/>
                </a:solidFill>
                <a:latin typeface="Comic Sans MS"/>
              </a:rPr>
              <a:t>ярких красок</a:t>
            </a:r>
            <a:endParaRPr lang="ru-RU">
              <a:solidFill>
                <a:srgbClr val="C00000"/>
              </a:solidFill>
            </a:endParaRPr>
          </a:p>
        </p:txBody>
      </p:sp>
      <p:pic>
        <p:nvPicPr>
          <p:cNvPr id="4" name="Объект 3" descr="Изображение выглядит как коллаж, одежда, снимок экрана, Фотомонтаж&#10;&#10;Автоматически созданное описание">
            <a:extLst>
              <a:ext uri="{FF2B5EF4-FFF2-40B4-BE49-F238E27FC236}">
                <a16:creationId xmlns:a16="http://schemas.microsoft.com/office/drawing/2014/main" id="{B2EDA2BB-768A-9681-4932-A0A813C131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74" t="10789" r="1911" b="32105"/>
          <a:stretch/>
        </p:blipFill>
        <p:spPr>
          <a:xfrm>
            <a:off x="420221" y="532938"/>
            <a:ext cx="5266656" cy="2504314"/>
          </a:xfrm>
        </p:spPr>
      </p:pic>
      <p:pic>
        <p:nvPicPr>
          <p:cNvPr id="5" name="Рисунок 4" descr="Изображение выглядит как одежда, Человеческое лицо, человек, женщина&#10;&#10;Автоматически созданное описание">
            <a:extLst>
              <a:ext uri="{FF2B5EF4-FFF2-40B4-BE49-F238E27FC236}">
                <a16:creationId xmlns:a16="http://schemas.microsoft.com/office/drawing/2014/main" id="{FE55FF37-5F75-F56D-CCA2-5B687E4443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818" y="3250045"/>
            <a:ext cx="5276273" cy="2955637"/>
          </a:xfrm>
          <a:prstGeom prst="rect">
            <a:avLst/>
          </a:prstGeom>
        </p:spPr>
      </p:pic>
      <p:pic>
        <p:nvPicPr>
          <p:cNvPr id="6" name="Рисунок 5" descr="Изображение выглядит как одежда, Человеческое лицо, человек, улыбка&#10;&#10;Автоматически созданное описание">
            <a:extLst>
              <a:ext uri="{FF2B5EF4-FFF2-40B4-BE49-F238E27FC236}">
                <a16:creationId xmlns:a16="http://schemas.microsoft.com/office/drawing/2014/main" id="{9B60DE4E-EE35-8B02-B307-982C9CC1BD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7422" y="531090"/>
            <a:ext cx="2854702" cy="5691910"/>
          </a:xfrm>
          <a:prstGeom prst="rect">
            <a:avLst/>
          </a:prstGeom>
        </p:spPr>
      </p:pic>
      <p:pic>
        <p:nvPicPr>
          <p:cNvPr id="8" name="Рисунок 7" descr="Изображение выглядит как человек, Человеческое лицо, одежда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B20B28C-427A-FB34-DD12-B46F60AC167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349" r="9813" b="16260"/>
          <a:stretch/>
        </p:blipFill>
        <p:spPr>
          <a:xfrm>
            <a:off x="9174890" y="2398944"/>
            <a:ext cx="2074529" cy="1962733"/>
          </a:xfrm>
          <a:prstGeom prst="rect">
            <a:avLst/>
          </a:prstGeom>
        </p:spPr>
      </p:pic>
      <p:pic>
        <p:nvPicPr>
          <p:cNvPr id="10" name="Рисунок 9" descr="Изображение выглядит как человек, одежда, в помещении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BD8FDF28-4AB2-E262-B4D0-921342099FC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6073" r="-305" b="7981"/>
          <a:stretch/>
        </p:blipFill>
        <p:spPr>
          <a:xfrm>
            <a:off x="8870681" y="4408695"/>
            <a:ext cx="2661982" cy="181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68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1E94681D-2A4C-4A8D-B9B5-31D440D03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EC7E010-C712-408D-9787-0842AFC9F4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503FCEF-A9BA-4991-9220-E36615FB8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2155CD3-83BB-4AEA-A737-FFB45BF5B9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9481AC0-C94A-42B2-A337-8F2BD27B4C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1044" y="374904"/>
            <a:ext cx="11409913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C990ECF-0B2F-4372-9715-326BA840E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736" y="539496"/>
            <a:ext cx="11082528" cy="577900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Изображение выглядит как одежда, человек, компьютер, библиотека&#10;&#10;Автоматически созданное описание">
            <a:extLst>
              <a:ext uri="{FF2B5EF4-FFF2-40B4-BE49-F238E27FC236}">
                <a16:creationId xmlns:a16="http://schemas.microsoft.com/office/drawing/2014/main" id="{523ADE4A-387D-BD85-7A3B-AF7B00B1F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105" y="2648237"/>
            <a:ext cx="3344441" cy="3344441"/>
          </a:xfrm>
          <a:prstGeom prst="rect">
            <a:avLst/>
          </a:prstGeom>
        </p:spPr>
      </p:pic>
      <p:pic>
        <p:nvPicPr>
          <p:cNvPr id="5" name="Рисунок 4" descr="Изображение выглядит как библиотека, в помещении, человек, мебель&#10;&#10;Автоматически созданное описание">
            <a:extLst>
              <a:ext uri="{FF2B5EF4-FFF2-40B4-BE49-F238E27FC236}">
                <a16:creationId xmlns:a16="http://schemas.microsoft.com/office/drawing/2014/main" id="{B358C5BC-E4A1-544D-B226-286F34131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4395" y="2576420"/>
            <a:ext cx="3460473" cy="3420351"/>
          </a:xfrm>
          <a:prstGeom prst="rect">
            <a:avLst/>
          </a:prstGeom>
        </p:spPr>
      </p:pic>
      <p:pic>
        <p:nvPicPr>
          <p:cNvPr id="6" name="Рисунок 5" descr="Изображение выглядит как в помещении, одежда, человек, женщина&#10;&#10;Автоматически созданное описание">
            <a:extLst>
              <a:ext uri="{FF2B5EF4-FFF2-40B4-BE49-F238E27FC236}">
                <a16:creationId xmlns:a16="http://schemas.microsoft.com/office/drawing/2014/main" id="{B7D632B0-5CEE-3416-B795-C409C767622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8764" b="500"/>
          <a:stretch/>
        </p:blipFill>
        <p:spPr>
          <a:xfrm>
            <a:off x="8135167" y="2571685"/>
            <a:ext cx="2828562" cy="1292562"/>
          </a:xfrm>
          <a:prstGeom prst="rect">
            <a:avLst/>
          </a:prstGeom>
        </p:spPr>
      </p:pic>
      <p:pic>
        <p:nvPicPr>
          <p:cNvPr id="7" name="Рисунок 6" descr="Изображение выглядит как одежда, человек, библиотека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56D7ACB0-C5C0-73B6-68F1-782329C444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1158" y="3952961"/>
            <a:ext cx="2836586" cy="1991277"/>
          </a:xfrm>
          <a:prstGeom prst="rect">
            <a:avLst/>
          </a:prstGeom>
        </p:spPr>
      </p:pic>
      <p:pic>
        <p:nvPicPr>
          <p:cNvPr id="8" name="Рисунок 7" descr="Изображение выглядит как одежда, текст, в помещении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236E0FCA-6083-E2D2-3C6B-C840AF9969D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05" t="31366" r="-505" b="337"/>
          <a:stretch/>
        </p:blipFill>
        <p:spPr>
          <a:xfrm>
            <a:off x="1224256" y="861229"/>
            <a:ext cx="3350147" cy="17120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C8C3657-2460-2C59-84B5-997009E9EB08}"/>
              </a:ext>
            </a:extLst>
          </p:cNvPr>
          <p:cNvSpPr txBox="1"/>
          <p:nvPr/>
        </p:nvSpPr>
        <p:spPr>
          <a:xfrm>
            <a:off x="4990858" y="859631"/>
            <a:ext cx="597504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dirty="0">
                <a:latin typeface="Comic Sans MS"/>
              </a:rPr>
              <a:t>Профилактические беседы с приглашенными гостями (спикерами)</a:t>
            </a:r>
            <a:endParaRPr lang="ru-RU" sz="3200"/>
          </a:p>
        </p:txBody>
      </p:sp>
    </p:spTree>
    <p:extLst>
      <p:ext uri="{BB962C8B-B14F-4D97-AF65-F5344CB8AC3E}">
        <p14:creationId xmlns:p14="http://schemas.microsoft.com/office/powerpoint/2010/main" val="3586403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1419E3D9-C5FB-41A9-B6D2-DFB210BB6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67909BF-1DF7-4ACE-8F58-6CF719BB27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9E8BEDB-0BBC-4F21-9CFB-8530D664C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51D6D676-6F2F-4446-9935-2D8D038214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E9BAEA2B-9C25-4B43-8C9A-A9D0C3E9B1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21FC5F3A-7F1A-4EE8-A913-C8E96ACC3C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420551B3-B4DA-48EE-988C-4FAEAEB5C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Торт на день рождения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44C0C48F-0531-9F43-0423-7C2DC0E4E8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4" b="7114"/>
          <a:stretch/>
        </p:blipFill>
        <p:spPr>
          <a:xfrm>
            <a:off x="4646383" y="10"/>
            <a:ext cx="7545616" cy="6857990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2644B391-9BFE-445C-A9EC-F544BB85F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62210" cy="6858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0F26E69-87D9-4655-AE7B-280A87AA3C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3977" y="164592"/>
            <a:ext cx="4334256" cy="6528816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A6A540-4E20-C44A-D6BB-F112E0628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524" y="1340361"/>
            <a:ext cx="3729162" cy="33417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r>
              <a:rPr lang="en-US" sz="2800" b="0" cap="all" spc="-100">
                <a:solidFill>
                  <a:schemeClr val="tx1"/>
                </a:solidFill>
              </a:rPr>
              <a:t>Консультативная работа: </a:t>
            </a:r>
            <a:br>
              <a:rPr lang="en-US" sz="2800" b="0" cap="all" spc="-100">
                <a:solidFill>
                  <a:schemeClr val="tx1"/>
                </a:solidFill>
              </a:rPr>
            </a:br>
            <a:r>
              <a:rPr lang="en-US" sz="2800" b="0" cap="all" spc="-100">
                <a:solidFill>
                  <a:schemeClr val="tx1"/>
                </a:solidFill>
              </a:rPr>
              <a:t>консультации для подростков по личным вопросам и для родителей по детско-родительским отношениям.</a:t>
            </a:r>
          </a:p>
        </p:txBody>
      </p:sp>
    </p:spTree>
    <p:extLst>
      <p:ext uri="{BB962C8B-B14F-4D97-AF65-F5344CB8AC3E}">
        <p14:creationId xmlns:p14="http://schemas.microsoft.com/office/powerpoint/2010/main" val="1237319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1E8D93C5-28EB-42D0-86CE-D80495565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B1B1E7D-F76D-4744-AF85-239E6998A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BB65211-00DB-45B6-A223-033B2D19C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4DF524F-3FEF-4236-90C6-820E876A94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400A003-1BE9-49C2-8E57-DCD9B870F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83BF0991-F9A1-4282-99DB-92D70239F6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1C3E817E-E139-426E-89E5-9DD346EC75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2ADD2F6-F7FC-464F-8F18-5BDBD27A73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A3A31F1-FA83-497F-98FF-9A5621DC55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67" y="0"/>
            <a:ext cx="8168743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43FF9E2-8F7E-4BCC-9A50-C41AD8A56D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31468" y="164592"/>
            <a:ext cx="3708894" cy="6540176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88D9F6-B7BE-3762-4290-18149D7CC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3781" y="1570065"/>
            <a:ext cx="3640423" cy="3125082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3000"/>
              </a:lnSpc>
            </a:pPr>
            <a:r>
              <a:rPr lang="en-US" sz="2400" spc="-100" dirty="0" err="1">
                <a:latin typeface="Times New Roman"/>
                <a:cs typeface="Times New Roman"/>
              </a:rPr>
              <a:t>Коррекционно-развивающая</a:t>
            </a:r>
            <a:r>
              <a:rPr lang="en-US" sz="2400" spc="-100" dirty="0">
                <a:latin typeface="Times New Roman"/>
                <a:cs typeface="Times New Roman"/>
              </a:rPr>
              <a:t> </a:t>
            </a:r>
            <a:r>
              <a:rPr lang="en-US" sz="2400" spc="-100" dirty="0" err="1">
                <a:latin typeface="Times New Roman"/>
                <a:cs typeface="Times New Roman"/>
              </a:rPr>
              <a:t>работа</a:t>
            </a:r>
            <a:r>
              <a:rPr lang="en-US" sz="2400" spc="-100" dirty="0">
                <a:latin typeface="Times New Roman"/>
                <a:cs typeface="Times New Roman"/>
              </a:rPr>
              <a:t>:</a:t>
            </a:r>
            <a:r>
              <a:rPr lang="en-US" sz="2400" b="0" spc="-100" dirty="0">
                <a:latin typeface="Times New Roman"/>
                <a:cs typeface="Times New Roman"/>
              </a:rPr>
              <a:t> </a:t>
            </a:r>
            <a:r>
              <a:rPr lang="en-US" sz="2400" b="0" spc="-100" dirty="0" err="1">
                <a:latin typeface="Times New Roman"/>
                <a:cs typeface="Times New Roman"/>
              </a:rPr>
              <a:t>тренинги</a:t>
            </a:r>
            <a:r>
              <a:rPr lang="en-US" sz="2400" b="0" spc="-100" dirty="0">
                <a:latin typeface="Times New Roman"/>
                <a:cs typeface="Times New Roman"/>
              </a:rPr>
              <a:t> </a:t>
            </a:r>
            <a:r>
              <a:rPr lang="en-US" sz="2400" b="0" spc="-100" dirty="0" err="1">
                <a:latin typeface="Times New Roman"/>
                <a:cs typeface="Times New Roman"/>
              </a:rPr>
              <a:t>на</a:t>
            </a:r>
            <a:r>
              <a:rPr lang="en-US" sz="2400" b="0" spc="-100" dirty="0">
                <a:latin typeface="Times New Roman"/>
                <a:cs typeface="Times New Roman"/>
              </a:rPr>
              <a:t> </a:t>
            </a:r>
            <a:r>
              <a:rPr lang="en-US" sz="2400" b="0" spc="-100" dirty="0" err="1">
                <a:latin typeface="Times New Roman"/>
                <a:cs typeface="Times New Roman"/>
              </a:rPr>
              <a:t>повышение</a:t>
            </a:r>
            <a:r>
              <a:rPr lang="en-US" sz="2400" b="0" spc="-100" dirty="0">
                <a:latin typeface="Times New Roman"/>
                <a:cs typeface="Times New Roman"/>
              </a:rPr>
              <a:t> </a:t>
            </a:r>
            <a:r>
              <a:rPr lang="en-US" sz="2400" b="0" spc="-100" dirty="0" err="1">
                <a:latin typeface="Times New Roman"/>
                <a:cs typeface="Times New Roman"/>
              </a:rPr>
              <a:t>самооценки</a:t>
            </a:r>
            <a:r>
              <a:rPr lang="en-US" sz="2400" b="0" spc="-100" dirty="0">
                <a:latin typeface="Times New Roman"/>
                <a:cs typeface="Times New Roman"/>
              </a:rPr>
              <a:t>, </a:t>
            </a:r>
            <a:r>
              <a:rPr lang="en-US" sz="2400" b="0" spc="-100" dirty="0" err="1">
                <a:latin typeface="Times New Roman"/>
                <a:cs typeface="Times New Roman"/>
              </a:rPr>
              <a:t>воспитание</a:t>
            </a:r>
            <a:r>
              <a:rPr lang="ru-RU" sz="2400" b="0" spc="-100" dirty="0">
                <a:latin typeface="Times New Roman"/>
                <a:cs typeface="Times New Roman"/>
              </a:rPr>
              <a:t> </a:t>
            </a:r>
            <a:r>
              <a:rPr lang="en-US" sz="2400" b="0" spc="-100" dirty="0">
                <a:latin typeface="Times New Roman"/>
                <a:cs typeface="Times New Roman"/>
              </a:rPr>
              <a:t> </a:t>
            </a:r>
            <a:r>
              <a:rPr lang="en-US" sz="2400" b="0" spc="-100" dirty="0" err="1">
                <a:latin typeface="Times New Roman"/>
                <a:cs typeface="Times New Roman"/>
              </a:rPr>
              <a:t>ответственности</a:t>
            </a:r>
            <a:r>
              <a:rPr lang="en-US" sz="2400" b="0" spc="-100" dirty="0">
                <a:latin typeface="Times New Roman"/>
                <a:cs typeface="Times New Roman"/>
              </a:rPr>
              <a:t> </a:t>
            </a:r>
            <a:r>
              <a:rPr lang="en-US" sz="2400" b="0" spc="-100" dirty="0" err="1">
                <a:latin typeface="Times New Roman"/>
                <a:cs typeface="Times New Roman"/>
              </a:rPr>
              <a:t>за</a:t>
            </a:r>
            <a:r>
              <a:rPr lang="en-US" sz="2400" b="0" spc="-100" dirty="0">
                <a:latin typeface="Times New Roman"/>
                <a:cs typeface="Times New Roman"/>
              </a:rPr>
              <a:t> </a:t>
            </a:r>
            <a:r>
              <a:rPr lang="en-US" sz="2400" b="0" spc="-100" dirty="0" err="1">
                <a:latin typeface="Times New Roman"/>
                <a:cs typeface="Times New Roman"/>
              </a:rPr>
              <a:t>свои</a:t>
            </a:r>
            <a:r>
              <a:rPr lang="en-US" sz="2400" b="0" spc="-100" dirty="0">
                <a:latin typeface="Times New Roman"/>
                <a:cs typeface="Times New Roman"/>
              </a:rPr>
              <a:t> </a:t>
            </a:r>
            <a:r>
              <a:rPr lang="en-US" sz="2400" b="0" spc="-100" dirty="0" err="1">
                <a:latin typeface="Times New Roman"/>
                <a:cs typeface="Times New Roman"/>
              </a:rPr>
              <a:t>поступки</a:t>
            </a:r>
            <a:r>
              <a:rPr lang="en-US" sz="2400" b="0" spc="-100" dirty="0">
                <a:latin typeface="Times New Roman"/>
                <a:cs typeface="Times New Roman"/>
              </a:rPr>
              <a:t>, </a:t>
            </a:r>
            <a:r>
              <a:rPr lang="en-US" sz="2400" b="0" spc="-100" dirty="0" err="1">
                <a:latin typeface="Times New Roman"/>
                <a:cs typeface="Times New Roman"/>
              </a:rPr>
              <a:t>занятия</a:t>
            </a:r>
            <a:r>
              <a:rPr lang="en-US" sz="2400" b="0" spc="-100" dirty="0">
                <a:latin typeface="Times New Roman"/>
                <a:cs typeface="Times New Roman"/>
              </a:rPr>
              <a:t> </a:t>
            </a:r>
            <a:r>
              <a:rPr lang="en-US" sz="2400" b="0" spc="-100" dirty="0" err="1">
                <a:latin typeface="Times New Roman"/>
                <a:cs typeface="Times New Roman"/>
              </a:rPr>
              <a:t>по</a:t>
            </a:r>
            <a:r>
              <a:rPr lang="en-US" sz="2400" b="0" spc="-100" dirty="0">
                <a:latin typeface="Times New Roman"/>
                <a:cs typeface="Times New Roman"/>
              </a:rPr>
              <a:t> </a:t>
            </a:r>
            <a:r>
              <a:rPr lang="en-US" sz="2400" b="0" spc="-100" dirty="0" err="1">
                <a:latin typeface="Times New Roman"/>
                <a:cs typeface="Times New Roman"/>
              </a:rPr>
              <a:t>обучению</a:t>
            </a:r>
            <a:r>
              <a:rPr lang="en-US" sz="2400" b="0" spc="-100" dirty="0">
                <a:latin typeface="Times New Roman"/>
                <a:cs typeface="Times New Roman"/>
              </a:rPr>
              <a:t> </a:t>
            </a:r>
            <a:r>
              <a:rPr lang="en-US" sz="2400" b="0" spc="-100" dirty="0" err="1">
                <a:latin typeface="Times New Roman"/>
                <a:cs typeface="Times New Roman"/>
              </a:rPr>
              <a:t>навыкам</a:t>
            </a:r>
            <a:r>
              <a:rPr lang="en-US" sz="2400" b="0" spc="-100" dirty="0">
                <a:latin typeface="Times New Roman"/>
                <a:cs typeface="Times New Roman"/>
              </a:rPr>
              <a:t> </a:t>
            </a:r>
            <a:r>
              <a:rPr lang="en-US" sz="2400" b="0" spc="-100" dirty="0" err="1">
                <a:latin typeface="Times New Roman"/>
                <a:cs typeface="Times New Roman"/>
              </a:rPr>
              <a:t>самоконтроля</a:t>
            </a:r>
            <a:r>
              <a:rPr lang="en-US" sz="2400" b="0" spc="-100" dirty="0">
                <a:latin typeface="Times New Roman"/>
                <a:cs typeface="Times New Roman"/>
              </a:rPr>
              <a:t> и </a:t>
            </a:r>
            <a:r>
              <a:rPr lang="en-US" sz="2400" b="0" spc="-100" dirty="0" err="1">
                <a:latin typeface="Times New Roman"/>
                <a:cs typeface="Times New Roman"/>
              </a:rPr>
              <a:t>саморегуляции</a:t>
            </a:r>
            <a:r>
              <a:rPr lang="en-US" sz="2400" b="0" spc="-100" dirty="0">
                <a:latin typeface="Times New Roman"/>
                <a:cs typeface="Times New Roman"/>
              </a:rPr>
              <a:t>.</a:t>
            </a:r>
            <a:endParaRPr lang="ru-RU" dirty="0"/>
          </a:p>
          <a:p>
            <a:pPr algn="ctr">
              <a:lnSpc>
                <a:spcPct val="83000"/>
              </a:lnSpc>
            </a:pPr>
            <a:endParaRPr lang="en-US" sz="2400" b="0" spc="-100" dirty="0">
              <a:latin typeface="Times New Roman"/>
              <a:cs typeface="Times New Roman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7751BC8-250F-493B-BDF9-D45BA5991D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19318" y="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F0F044C-8394-47CB-8E3D-FA56B06939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33618" y="-1172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B2DCD75-B707-4C51-8ADC-813834C09A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025258" y="-1172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4851414-8BB1-42EF-912B-608FCE07B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33618" y="644123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Объект 14" descr="Изображение выглядит как текст, рисунок, зарисовка&#10;&#10;Автоматически созданное описание">
            <a:extLst>
              <a:ext uri="{FF2B5EF4-FFF2-40B4-BE49-F238E27FC236}">
                <a16:creationId xmlns:a16="http://schemas.microsoft.com/office/drawing/2014/main" id="{FB46C66D-889D-7AC5-F795-B125FB51AD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846" t="3971" b="2453"/>
          <a:stretch/>
        </p:blipFill>
        <p:spPr>
          <a:xfrm>
            <a:off x="1104" y="-2503"/>
            <a:ext cx="4092634" cy="6861242"/>
          </a:xfrm>
        </p:spPr>
      </p:pic>
      <p:pic>
        <p:nvPicPr>
          <p:cNvPr id="19" name="Рисунок 18" descr="Изображение выглядит как текст, мебель, зарисовка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1A87AB0E-00A9-0BA7-11D0-3EB4F4F82E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38" t="5455" r="8609" b="8408"/>
          <a:stretch/>
        </p:blipFill>
        <p:spPr>
          <a:xfrm>
            <a:off x="4094483" y="84305"/>
            <a:ext cx="4083488" cy="646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5165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AnalogousFromDarkSeedLeftStep">
      <a:dk1>
        <a:srgbClr val="000000"/>
      </a:dk1>
      <a:lt1>
        <a:srgbClr val="FFFFFF"/>
      </a:lt1>
      <a:dk2>
        <a:srgbClr val="301B2E"/>
      </a:dk2>
      <a:lt2>
        <a:srgbClr val="F0F3F2"/>
      </a:lt2>
      <a:accent1>
        <a:srgbClr val="E72986"/>
      </a:accent1>
      <a:accent2>
        <a:srgbClr val="D517C3"/>
      </a:accent2>
      <a:accent3>
        <a:srgbClr val="AA29E7"/>
      </a:accent3>
      <a:accent4>
        <a:srgbClr val="5526D8"/>
      </a:accent4>
      <a:accent5>
        <a:srgbClr val="2946E7"/>
      </a:accent5>
      <a:accent6>
        <a:srgbClr val="1784D5"/>
      </a:accent6>
      <a:hlink>
        <a:srgbClr val="413FBF"/>
      </a:hlink>
      <a:folHlink>
        <a:srgbClr val="7F7F7F"/>
      </a:folHlink>
    </a:clrScheme>
    <a:fontScheme name="Savon">
      <a:majorFont>
        <a:latin typeface="Sagona ExtraLight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Sagona Book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VTI" id="{A72E8C35-66DD-49F8-AF66-813F19B983AE}" vid="{93CCBC76-B7A1-4C3D-93EA-5CE34C4670F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233</Words>
  <Application>Microsoft Office PowerPoint</Application>
  <PresentationFormat>Широкоэкранный</PresentationFormat>
  <Paragraphs>26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Comic Sans MS</vt:lpstr>
      <vt:lpstr>Garamond</vt:lpstr>
      <vt:lpstr>Sagona Book</vt:lpstr>
      <vt:lpstr>Sagona ExtraLight</vt:lpstr>
      <vt:lpstr>Times New Roman</vt:lpstr>
      <vt:lpstr>SavonVTI</vt:lpstr>
      <vt:lpstr>организация работы педагога-психолога по профилактике правонарушений среди обучающихся</vt:lpstr>
      <vt:lpstr>Основные направления работы  педагога-психолога по профилактике правонарушений среди обучающихся включают:</vt:lpstr>
      <vt:lpstr>Психодиагностика: выявление группы детей (подростков), попадающих в зону риска, которым требуется помощь педагога-психолога.</vt:lpstr>
      <vt:lpstr>Психологическая  профилактика и просвещение: тематические беседы с родителями и подростками, информирование о правовой культуре и ценностях, наблюдение за трудными подростками, лекции, пропаганда здорового образа жизни, вовлечение в кружки и секции. </vt:lpstr>
      <vt:lpstr>Презентация PowerPoint</vt:lpstr>
      <vt:lpstr>День  ярких красок</vt:lpstr>
      <vt:lpstr>Презентация PowerPoint</vt:lpstr>
      <vt:lpstr>Консультативная работа:  консультации для подростков по личным вопросам и для родителей по детско-родительским отношениям.</vt:lpstr>
      <vt:lpstr>Коррекционно-развивающая работа: тренинги на повышение самооценки, воспитание  ответственности за свои поступки, занятия по обучению навыкам самоконтроля и саморегуляции. </vt:lpstr>
      <vt:lpstr>Презентация PowerPoint</vt:lpstr>
      <vt:lpstr>Индивидуальная  работа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КЛАССНЫЕ РУКОВОДИТЕЛИ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Бойко</dc:creator>
  <cp:lastModifiedBy>Ирина Бойко</cp:lastModifiedBy>
  <cp:revision>665</cp:revision>
  <dcterms:created xsi:type="dcterms:W3CDTF">2024-02-25T13:22:05Z</dcterms:created>
  <dcterms:modified xsi:type="dcterms:W3CDTF">2024-02-27T12:44:18Z</dcterms:modified>
</cp:coreProperties>
</file>